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61" r:id="rId3"/>
    <p:sldId id="263" r:id="rId4"/>
    <p:sldId id="258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1643"/>
    <a:srgbClr val="C5B699"/>
    <a:srgbClr val="FFE98D"/>
    <a:srgbClr val="FFCC66"/>
    <a:srgbClr val="FF6600"/>
    <a:srgbClr val="F57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2236" autoAdjust="0"/>
  </p:normalViewPr>
  <p:slideViewPr>
    <p:cSldViewPr>
      <p:cViewPr>
        <p:scale>
          <a:sx n="100" d="100"/>
          <a:sy n="100" d="100"/>
        </p:scale>
        <p:origin x="-193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>
            <a:lumMod val="75000"/>
          </a:schemeClr>
        </a:solidFill>
      </c:spPr>
    </c:floor>
    <c:sideWall>
      <c:thickness val="0"/>
      <c:spPr>
        <a:solidFill>
          <a:schemeClr val="bg2">
            <a:lumMod val="75000"/>
            <a:alpha val="30000"/>
          </a:schemeClr>
        </a:solidFill>
      </c:spPr>
    </c:sideWall>
    <c:backWall>
      <c:thickness val="0"/>
      <c:spPr>
        <a:solidFill>
          <a:schemeClr val="bg2">
            <a:lumMod val="75000"/>
            <a:alpha val="3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Лист1!$A$1:$A$3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0.05</c:v>
                </c:pt>
                <c:pt idx="1">
                  <c:v>7.0000000000000007E-2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63200"/>
        <c:axId val="83764736"/>
        <c:axId val="0"/>
      </c:bar3DChart>
      <c:catAx>
        <c:axId val="8376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83764736"/>
        <c:crosses val="autoZero"/>
        <c:auto val="1"/>
        <c:lblAlgn val="ctr"/>
        <c:lblOffset val="100"/>
        <c:noMultiLvlLbl val="0"/>
      </c:catAx>
      <c:valAx>
        <c:axId val="83764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763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>
            <a:lumMod val="75000"/>
          </a:schemeClr>
        </a:solidFill>
      </c:spPr>
    </c:floor>
    <c:sideWall>
      <c:thickness val="0"/>
      <c:spPr>
        <a:solidFill>
          <a:schemeClr val="bg2">
            <a:lumMod val="75000"/>
            <a:alpha val="30000"/>
          </a:schemeClr>
        </a:solidFill>
      </c:spPr>
    </c:sideWall>
    <c:backWall>
      <c:thickness val="0"/>
      <c:spPr>
        <a:solidFill>
          <a:schemeClr val="bg2">
            <a:lumMod val="75000"/>
            <a:alpha val="3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Лист2!$B$1:$D$1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Призёры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Лист2!$B$1:$D$1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806080"/>
        <c:axId val="83807616"/>
        <c:axId val="0"/>
      </c:bar3DChart>
      <c:catAx>
        <c:axId val="83806080"/>
        <c:scaling>
          <c:orientation val="minMax"/>
        </c:scaling>
        <c:delete val="0"/>
        <c:axPos val="b"/>
        <c:majorTickMark val="out"/>
        <c:minorTickMark val="none"/>
        <c:tickLblPos val="nextTo"/>
        <c:crossAx val="83807616"/>
        <c:crosses val="autoZero"/>
        <c:auto val="1"/>
        <c:lblAlgn val="ctr"/>
        <c:lblOffset val="100"/>
        <c:noMultiLvlLbl val="0"/>
      </c:catAx>
      <c:valAx>
        <c:axId val="8380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0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gradFill>
          <a:gsLst>
            <a:gs pos="12908">
              <a:srgbClr val="FFFF00">
                <a:lumMod val="70000"/>
              </a:srgbClr>
            </a:gs>
            <a:gs pos="0">
              <a:srgbClr val="FFFF00">
                <a:lumMod val="50000"/>
                <a:lumOff val="50000"/>
              </a:srgbClr>
            </a:gs>
            <a:gs pos="28000">
              <a:srgbClr val="FFFF00">
                <a:lumMod val="50000"/>
                <a:lumOff val="50000"/>
              </a:srgbClr>
            </a:gs>
            <a:gs pos="43000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</a:gradFill>
      </c:spPr>
    </c:floor>
    <c:sideWall>
      <c:thickness val="0"/>
      <c:spPr>
        <a:gradFill flip="none" rotWithShape="1">
          <a:gsLst>
            <a:gs pos="0">
              <a:srgbClr val="FFFF00">
                <a:lumMod val="50000"/>
                <a:lumOff val="50000"/>
              </a:srgbClr>
            </a:gs>
            <a:gs pos="13000">
              <a:srgbClr val="FFFF00">
                <a:lumMod val="70000"/>
              </a:srgbClr>
            </a:gs>
            <a:gs pos="28000">
              <a:srgbClr val="FFFF00">
                <a:lumMod val="50000"/>
                <a:lumOff val="50000"/>
              </a:srgbClr>
            </a:gs>
            <a:gs pos="42999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  <a:tileRect/>
        </a:gradFill>
      </c:spPr>
    </c:sideWall>
    <c:backWall>
      <c:thickness val="0"/>
      <c:spPr>
        <a:gradFill flip="none" rotWithShape="1">
          <a:gsLst>
            <a:gs pos="0">
              <a:srgbClr val="FFFF00">
                <a:lumMod val="50000"/>
                <a:lumOff val="50000"/>
              </a:srgbClr>
            </a:gs>
            <a:gs pos="13000">
              <a:srgbClr val="FFFF00">
                <a:lumMod val="70000"/>
              </a:srgbClr>
            </a:gs>
            <a:gs pos="28000">
              <a:srgbClr val="FFFF00">
                <a:lumMod val="50000"/>
                <a:lumOff val="50000"/>
              </a:srgbClr>
            </a:gs>
            <a:gs pos="42999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  <a:tileRect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Лист3!$B$1:$D$1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Лист3!$B$2:$D$2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Призёры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Лист3!$B$1:$D$1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Лист3!$B$3:$D$3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830976"/>
        <c:axId val="72832512"/>
        <c:axId val="0"/>
      </c:bar3DChart>
      <c:catAx>
        <c:axId val="7283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72832512"/>
        <c:crosses val="autoZero"/>
        <c:auto val="1"/>
        <c:lblAlgn val="ctr"/>
        <c:lblOffset val="100"/>
        <c:noMultiLvlLbl val="0"/>
      </c:catAx>
      <c:valAx>
        <c:axId val="7283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830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FFFF00">
                <a:lumMod val="50000"/>
                <a:lumOff val="50000"/>
              </a:srgbClr>
            </a:gs>
            <a:gs pos="13000">
              <a:srgbClr val="FFFF00">
                <a:lumMod val="70000"/>
              </a:srgbClr>
            </a:gs>
            <a:gs pos="28000">
              <a:srgbClr val="FFFF00">
                <a:lumMod val="50000"/>
                <a:lumOff val="50000"/>
              </a:srgbClr>
            </a:gs>
            <a:gs pos="42999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</a:gradFill>
      </c:spPr>
    </c:floor>
    <c:sideWall>
      <c:thickness val="0"/>
      <c:spPr>
        <a:gradFill>
          <a:gsLst>
            <a:gs pos="0">
              <a:srgbClr val="FFFF00">
                <a:lumMod val="50000"/>
                <a:lumOff val="50000"/>
              </a:srgbClr>
            </a:gs>
            <a:gs pos="13000">
              <a:srgbClr val="FFFF00">
                <a:lumMod val="70000"/>
              </a:srgbClr>
            </a:gs>
            <a:gs pos="28000">
              <a:srgbClr val="FFFF00">
                <a:lumMod val="50000"/>
                <a:lumOff val="50000"/>
              </a:srgbClr>
            </a:gs>
            <a:gs pos="42999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</a:gradFill>
      </c:spPr>
    </c:sideWall>
    <c:backWall>
      <c:thickness val="0"/>
      <c:spPr>
        <a:gradFill>
          <a:gsLst>
            <a:gs pos="0">
              <a:srgbClr val="FFFF00">
                <a:lumMod val="50000"/>
                <a:lumOff val="50000"/>
              </a:srgbClr>
            </a:gs>
            <a:gs pos="13000">
              <a:srgbClr val="FFFF00">
                <a:lumMod val="70000"/>
              </a:srgbClr>
            </a:gs>
            <a:gs pos="28000">
              <a:srgbClr val="FFFF00">
                <a:lumMod val="50000"/>
                <a:lumOff val="50000"/>
              </a:srgbClr>
            </a:gs>
            <a:gs pos="42999">
              <a:srgbClr val="FFFF00">
                <a:lumMod val="70000"/>
              </a:srgbClr>
            </a:gs>
            <a:gs pos="58000">
              <a:srgbClr val="FFFF00">
                <a:lumMod val="50000"/>
                <a:lumOff val="50000"/>
              </a:srgbClr>
            </a:gs>
            <a:gs pos="72000">
              <a:srgbClr val="FFFF00">
                <a:lumMod val="70000"/>
              </a:srgbClr>
            </a:gs>
            <a:gs pos="87000">
              <a:srgbClr val="FFFF00">
                <a:lumMod val="50000"/>
                <a:lumOff val="50000"/>
              </a:srgbClr>
            </a:gs>
            <a:gs pos="100000">
              <a:srgbClr val="001643"/>
            </a:gs>
          </a:gsLst>
          <a:path path="shape">
            <a:fillToRect l="50000" t="50000" r="50000" b="50000"/>
          </a:path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Лист4!$A$1:$A$3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2013-2014год</c:v>
                </c:pt>
              </c:strCache>
            </c:strRef>
          </c:cat>
          <c:val>
            <c:numRef>
              <c:f>Лист4!$B$1:$B$3</c:f>
              <c:numCache>
                <c:formatCode>General</c:formatCode>
                <c:ptCount val="3"/>
                <c:pt idx="0">
                  <c:v>42</c:v>
                </c:pt>
                <c:pt idx="1">
                  <c:v>55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61280"/>
        <c:axId val="37163776"/>
        <c:axId val="0"/>
      </c:bar3DChart>
      <c:catAx>
        <c:axId val="3696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37163776"/>
        <c:crosses val="autoZero"/>
        <c:auto val="1"/>
        <c:lblAlgn val="ctr"/>
        <c:lblOffset val="100"/>
        <c:noMultiLvlLbl val="0"/>
      </c:catAx>
      <c:valAx>
        <c:axId val="371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61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>
            <a:lumMod val="75000"/>
          </a:schemeClr>
        </a:solidFill>
      </c:spPr>
    </c:floor>
    <c:sideWall>
      <c:thickness val="0"/>
      <c:spPr>
        <a:solidFill>
          <a:schemeClr val="bg2">
            <a:lumMod val="75000"/>
            <a:alpha val="50000"/>
          </a:schemeClr>
        </a:solidFill>
      </c:spPr>
    </c:sideWall>
    <c:backWall>
      <c:thickness val="0"/>
      <c:spPr>
        <a:solidFill>
          <a:schemeClr val="bg2">
            <a:lumMod val="75000"/>
            <a:alpha val="5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99FF"/>
            </a:solidFill>
          </c:spPr>
          <c:invertIfNegative val="0"/>
          <c:cat>
            <c:strRef>
              <c:f>Лист3!$A$1:$A$3</c:f>
              <c:strCache>
                <c:ptCount val="3"/>
                <c:pt idx="0">
                  <c:v>2009-2010 год</c:v>
                </c:pt>
                <c:pt idx="1">
                  <c:v>2011-2012 год</c:v>
                </c:pt>
                <c:pt idx="2">
                  <c:v>2013-2014 год</c:v>
                </c:pt>
              </c:strCache>
            </c:strRef>
          </c:cat>
          <c:val>
            <c:numRef>
              <c:f>Лист3!$B$1:$B$3</c:f>
              <c:numCache>
                <c:formatCode>General</c:formatCode>
                <c:ptCount val="3"/>
                <c:pt idx="0">
                  <c:v>50</c:v>
                </c:pt>
                <c:pt idx="1">
                  <c:v>54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007616"/>
        <c:axId val="87009152"/>
        <c:axId val="0"/>
      </c:bar3DChart>
      <c:catAx>
        <c:axId val="8700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87009152"/>
        <c:crosses val="autoZero"/>
        <c:auto val="1"/>
        <c:lblAlgn val="ctr"/>
        <c:lblOffset val="100"/>
        <c:noMultiLvlLbl val="0"/>
      </c:catAx>
      <c:valAx>
        <c:axId val="8700915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870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2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20FA92-F1E2-41DD-ACC7-FC9D02925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18D1D-2A43-4B22-83DA-4546399BBE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1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AC3DF-6D2A-44F5-AEA8-66050EA554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544CAE-F084-4B07-AAB0-50E6F34BC3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3F39B-515F-4469-80FD-2595B4276D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4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4C18-A9A2-4F45-A1D4-6BD8A3ECA5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8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9EF0B-77CF-4839-83D1-924943886D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09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73480-12C5-40A6-B442-4453F220CD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1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A461-9944-4040-8C17-60525436F5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4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41DB-F7D8-40DF-923D-CFD57D161F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1A075-2FA2-4206-AF1B-3E4943C562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64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1CEA5-2681-48EE-AA91-099C0246D9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8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198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1C148-BB4E-49FD-98B3-1DD2B591E5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84438" y="6237288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50823" y="620162"/>
            <a:ext cx="8532813" cy="6193213"/>
            <a:chOff x="158" y="618"/>
            <a:chExt cx="5375" cy="3019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58" y="890"/>
              <a:ext cx="5375" cy="274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7030A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6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Проект:</a:t>
              </a:r>
              <a:r>
                <a:rPr lang="ru-RU" sz="72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sz="72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«</a:t>
              </a:r>
              <a:r>
                <a:rPr lang="ru-RU" sz="72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Одаренные дети – </a:t>
              </a:r>
            </a:p>
            <a:p>
              <a:pPr algn="ctr"/>
              <a:r>
                <a:rPr lang="ru-RU" sz="72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будущее России</a:t>
              </a:r>
              <a:r>
                <a:rPr lang="ru-RU" sz="72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»</a:t>
              </a:r>
            </a:p>
            <a:p>
              <a:pPr algn="ctr"/>
              <a:endPara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/>
              <a:endPara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/>
              <a:endPara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657" y="3181"/>
              <a:ext cx="4218" cy="0"/>
            </a:xfrm>
            <a:prstGeom prst="line">
              <a:avLst/>
            </a:prstGeom>
            <a:noFill/>
            <a:ln w="57150" cmpd="thinThick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655" y="845"/>
              <a:ext cx="2087" cy="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1722" y="2935"/>
              <a:ext cx="2087" cy="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612" y="618"/>
              <a:ext cx="4218" cy="0"/>
            </a:xfrm>
            <a:prstGeom prst="line">
              <a:avLst/>
            </a:prstGeom>
            <a:noFill/>
            <a:ln w="57150" cmpd="thinThick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endParaRPr lang="ru-RU" sz="40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3184" y="3068960"/>
            <a:ext cx="84978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0488" indent="-90488" algn="just"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условий для создания системы выявления и поддержки одарённых детей;</a:t>
            </a:r>
          </a:p>
          <a:p>
            <a:pPr marL="90488" indent="-90488" algn="just"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 и реализация образовательных программ для детей с опережающим развитием;</a:t>
            </a:r>
          </a:p>
          <a:p>
            <a:pPr marL="90488" indent="-90488" algn="just"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учреждений образования в рамках реализации региональных целевых программ;</a:t>
            </a:r>
          </a:p>
          <a:p>
            <a:pPr marL="90488" indent="-90488"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доступности  образовательных услуг для  одарённых детей вне зависимости от места жительства;</a:t>
            </a:r>
          </a:p>
          <a:p>
            <a:pPr marL="90488" indent="-90488"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подготовки, переподготовки и повышения квалификации педагогов, работающих с одарёнными детьми;</a:t>
            </a:r>
          </a:p>
          <a:p>
            <a:pPr marL="90488" indent="-90488"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организация участия школьников  во Всероссийских и международных мероприятиях.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3184" y="2204864"/>
            <a:ext cx="8532813" cy="523220"/>
          </a:xfrm>
          <a:prstGeom prst="rect">
            <a:avLst/>
          </a:prstGeom>
          <a:solidFill>
            <a:srgbClr val="C5B699">
              <a:alpha val="50196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3183" y="908720"/>
            <a:ext cx="85328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Совершенствование системы выявления,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развития и поддержки одаренных детей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83184" y="188640"/>
            <a:ext cx="8532813" cy="523220"/>
          </a:xfrm>
          <a:prstGeom prst="rect">
            <a:avLst/>
          </a:prstGeom>
          <a:solidFill>
            <a:srgbClr val="C5B699">
              <a:alpha val="50196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4500563" y="3000375"/>
            <a:ext cx="4286250" cy="71437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Реализация региональных проектов и мероприятий в рамках организации межведомственного взаимодействия, и взаимодействия с ведущими научными школами России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500563" y="3933825"/>
            <a:ext cx="4286250" cy="79057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образовательных учреждений, работающих с одарёнными детьми рамках реализации региональных целевых программ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4500563" y="4941888"/>
            <a:ext cx="4286250" cy="500062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Обеспечение взаимодействия школы и семьи в организации сопровождения развития одарённости детей</a:t>
            </a: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4500563" y="5661025"/>
            <a:ext cx="4286250" cy="72072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Своевременное информирование учащихся и творческих коллективов о проведении Всероссийских и международных открытых конкурсов, фестивалей, соревнований, олимпиад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357188" y="3000375"/>
            <a:ext cx="3714750" cy="55562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Грамотное психолого-педагогическое сопровождение  развития одарённых детей</a:t>
            </a: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357188" y="3762375"/>
            <a:ext cx="3714750" cy="71437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Выстраивание индивидуального образовательного «маршрута» ребёнка с учётом специфики его творческой и индивидуальной одарённости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57188" y="4667250"/>
            <a:ext cx="3714750" cy="635000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Определение личных параметров успеха каждого ребёнка</a:t>
            </a: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57188" y="5500688"/>
            <a:ext cx="3714750" cy="71437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6350" algn="ctr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rtl="1"/>
            <a:r>
              <a:rPr lang="ru-RU" sz="1200">
                <a:latin typeface="Times New Roman" pitchFamily="18" charset="0"/>
                <a:cs typeface="Times New Roman" pitchFamily="18" charset="0"/>
              </a:rPr>
              <a:t>Включение  ребёнка в систему массовых мероприятий, направленных на раскрытие его творческого потенциала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323850" y="260350"/>
            <a:ext cx="8532813" cy="523220"/>
          </a:xfrm>
          <a:prstGeom prst="rect">
            <a:avLst/>
          </a:prstGeom>
          <a:solidFill>
            <a:srgbClr val="C5B699">
              <a:alpha val="50196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реализации проекта</a:t>
            </a:r>
          </a:p>
        </p:txBody>
      </p:sp>
      <p:sp>
        <p:nvSpPr>
          <p:cNvPr id="52247" name="AutoShape 23"/>
          <p:cNvSpPr>
            <a:spLocks noChangeArrowheads="1"/>
          </p:cNvSpPr>
          <p:nvPr/>
        </p:nvSpPr>
        <p:spPr bwMode="auto">
          <a:xfrm>
            <a:off x="6300788" y="981075"/>
            <a:ext cx="1008062" cy="1079500"/>
          </a:xfrm>
          <a:prstGeom prst="downArrow">
            <a:avLst>
              <a:gd name="adj1" fmla="val 50000"/>
              <a:gd name="adj2" fmla="val 26772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1692275" y="981075"/>
            <a:ext cx="1008063" cy="1079500"/>
          </a:xfrm>
          <a:prstGeom prst="downArrow">
            <a:avLst>
              <a:gd name="adj1" fmla="val 50000"/>
              <a:gd name="adj2" fmla="val 26772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395288" y="2060575"/>
            <a:ext cx="3671887" cy="7207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Формирование творческой индивидуальности ребёнка</a:t>
            </a:r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4500563" y="2060575"/>
            <a:ext cx="4246562" cy="7207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Создание условий для развития системы поддержки одарённых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23850" y="260350"/>
            <a:ext cx="8532813" cy="523220"/>
          </a:xfrm>
          <a:prstGeom prst="rect">
            <a:avLst/>
          </a:prstGeom>
          <a:solidFill>
            <a:srgbClr val="C5B699">
              <a:alpha val="50000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Показатель эффективности реализации проекта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9749" y="1268760"/>
            <a:ext cx="462704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Удельный вес лиц, принявших участие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предметных олимпиадах, конкурсах, конференциях, от общего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числа выпускников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2009-2010  уч. год – 29 человек (5%)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2011-2012 уч. год – 39 человек (7%)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2013-2014 уч. год – 54 человека (12%)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3850" y="4215571"/>
            <a:ext cx="484294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участия команды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№1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Белинского 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Всероссийской олимпиаде школьников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общеобразовательным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предметам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2009-2010 уч.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– 32 участника – 5 призеров;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2011-2012 уч.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– 32 участника – 13 призеров,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2013-2014 уч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 – 32 участника – 31 призер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554853"/>
              </p:ext>
            </p:extLst>
          </p:nvPr>
        </p:nvGraphicFramePr>
        <p:xfrm>
          <a:off x="4862711" y="1268760"/>
          <a:ext cx="3995465" cy="233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744982"/>
              </p:ext>
            </p:extLst>
          </p:nvPr>
        </p:nvGraphicFramePr>
        <p:xfrm>
          <a:off x="5166791" y="4005064"/>
          <a:ext cx="387263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05593" y="263525"/>
            <a:ext cx="8532813" cy="523220"/>
          </a:xfrm>
          <a:prstGeom prst="rect">
            <a:avLst/>
          </a:prstGeom>
          <a:solidFill>
            <a:srgbClr val="C5B699">
              <a:alpha val="50000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Показатель эффективности реализации проекта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87336" y="1052735"/>
            <a:ext cx="4788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участия школьников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№1 в районной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научно-практической конференции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Старт в науку»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2009-2010 уч. год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участников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призёра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2011-2012 уч. год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участников –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призёра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2013-2014 уч. год – 18 участников – 6 призёров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59345" y="4144144"/>
            <a:ext cx="464470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победителей и призеров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областных и всероссийских конкурсов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2009-2010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уч. 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42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2011-2012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уч. 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55 человек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2013-2014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уч. 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62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80613"/>
              </p:ext>
            </p:extLst>
          </p:nvPr>
        </p:nvGraphicFramePr>
        <p:xfrm>
          <a:off x="4841837" y="786745"/>
          <a:ext cx="4122651" cy="2714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153152"/>
              </p:ext>
            </p:extLst>
          </p:nvPr>
        </p:nvGraphicFramePr>
        <p:xfrm>
          <a:off x="4266406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23850" y="260350"/>
            <a:ext cx="8532813" cy="523220"/>
          </a:xfrm>
          <a:prstGeom prst="rect">
            <a:avLst/>
          </a:prstGeom>
          <a:solidFill>
            <a:srgbClr val="C5B699">
              <a:alpha val="50000"/>
            </a:srgbClr>
          </a:solidFill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Показатель эффективности реализации проекта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39750" y="1273344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занятости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МОУ СОШ №1 г. Белинского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учреждениях дополнительного образования детей  (% от общего числа учащихся)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990590"/>
              </p:ext>
            </p:extLst>
          </p:nvPr>
        </p:nvGraphicFramePr>
        <p:xfrm>
          <a:off x="2177988" y="2636912"/>
          <a:ext cx="4824536" cy="343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</p:bld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8">
      <a:dk1>
        <a:srgbClr val="000000"/>
      </a:dk1>
      <a:lt1>
        <a:srgbClr val="E2DDD4"/>
      </a:lt1>
      <a:dk2>
        <a:srgbClr val="000000"/>
      </a:dk2>
      <a:lt2>
        <a:srgbClr val="EFEBE3"/>
      </a:lt2>
      <a:accent1>
        <a:srgbClr val="F2F2F2"/>
      </a:accent1>
      <a:accent2>
        <a:srgbClr val="C4AD74"/>
      </a:accent2>
      <a:accent3>
        <a:srgbClr val="EEEBE6"/>
      </a:accent3>
      <a:accent4>
        <a:srgbClr val="000000"/>
      </a:accent4>
      <a:accent5>
        <a:srgbClr val="F7F7F7"/>
      </a:accent5>
      <a:accent6>
        <a:srgbClr val="B19C68"/>
      </a:accent6>
      <a:hlink>
        <a:srgbClr val="A46032"/>
      </a:hlink>
      <a:folHlink>
        <a:srgbClr val="8F8E73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495</TotalTime>
  <Words>418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Сотрудничество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Speed_XP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biv</dc:creator>
  <cp:lastModifiedBy>Татьяна</cp:lastModifiedBy>
  <cp:revision>39</cp:revision>
  <dcterms:created xsi:type="dcterms:W3CDTF">2009-11-26T11:40:36Z</dcterms:created>
  <dcterms:modified xsi:type="dcterms:W3CDTF">2014-11-18T19:18:51Z</dcterms:modified>
</cp:coreProperties>
</file>